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74" r:id="rId2"/>
    <p:sldId id="375" r:id="rId3"/>
    <p:sldId id="256" r:id="rId4"/>
    <p:sldId id="377" r:id="rId5"/>
    <p:sldId id="376" r:id="rId6"/>
    <p:sldId id="373" r:id="rId7"/>
    <p:sldId id="378" r:id="rId8"/>
    <p:sldId id="380" r:id="rId9"/>
    <p:sldId id="379" r:id="rId10"/>
    <p:sldId id="323" r:id="rId11"/>
    <p:sldId id="381" r:id="rId12"/>
    <p:sldId id="357" r:id="rId13"/>
    <p:sldId id="382" r:id="rId14"/>
    <p:sldId id="383" r:id="rId15"/>
    <p:sldId id="384" r:id="rId16"/>
    <p:sldId id="386" r:id="rId17"/>
    <p:sldId id="387" r:id="rId18"/>
    <p:sldId id="388" r:id="rId19"/>
    <p:sldId id="385" r:id="rId20"/>
    <p:sldId id="363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ED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107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9406EA1-2AAD-4929-B98E-45EDB5A57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17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CFB6F-002E-4C79-B737-F5A439104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16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4896F-415E-497B-87FF-D6D828A07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72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85ADF-7876-4F04-B5E2-EC217625B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51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CD16D-E9A1-49C2-87E9-2A8953C1A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2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B971D-0A2C-4E6F-BFE9-AEB71D26B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5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4EB6-B2FF-49BD-9104-00A2A93E0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2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700A5-F72E-4576-806B-62AED8BF8E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87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5C1D-F57B-463F-912C-C48799762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79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7DE59-CF5D-465C-B0F4-059C47C86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69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B0FA6-7142-457E-BED4-364896DEA2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1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1CA1C-8320-4ADF-9DDF-BC3105657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235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1183D19-78E6-481F-B8E7-61B2B7A61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18" r:id="rId4"/>
    <p:sldLayoutId id="2147483724" r:id="rId5"/>
    <p:sldLayoutId id="2147483719" r:id="rId6"/>
    <p:sldLayoutId id="2147483725" r:id="rId7"/>
    <p:sldLayoutId id="2147483726" r:id="rId8"/>
    <p:sldLayoutId id="2147483727" r:id="rId9"/>
    <p:sldLayoutId id="2147483720" r:id="rId10"/>
    <p:sldLayoutId id="21474837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" y="1111284"/>
            <a:ext cx="8742363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kudago.com/media/images/event/bd/c9/bdc907a169ebb33109fdbacd047ddaf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739" y="4437112"/>
            <a:ext cx="3960440" cy="220024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9213" y="332656"/>
            <a:ext cx="848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Здесь сердце Кавказа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43" y="4805141"/>
            <a:ext cx="2513856" cy="18141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annies.ru/wp-content/uploads/2013/08/Family-caucasus-web-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6" y="4038118"/>
            <a:ext cx="1733671" cy="25992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5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9632" y="260648"/>
            <a:ext cx="672165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Характерные черты обычаев, обрядов </a:t>
            </a:r>
          </a:p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воззрений народов Кавказа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 descr="https://b1.culture.ru/c/745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6067"/>
            <a:ext cx="4089896" cy="27214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apost.media/upload/iblock/883/8837bf231249c2615d28c2f708f46d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86839"/>
            <a:ext cx="3176303" cy="242955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gdb.rferl.org/E21DBA91-1BB4-40D3-A8F9-DCBA2C10E18E_cx0_cy3_cw100_w1200_r1_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92" y="3861048"/>
            <a:ext cx="4393692" cy="247145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v1.kavtoday.ru/files/photobank/Ingushetia/kazkazskie%20igri/_925369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7502"/>
            <a:ext cx="3995182" cy="23655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Национальный костюм -</a:t>
            </a:r>
          </a:p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р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азнообразие и красочность, простота и изысканность, нарядность и практичность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194" name="Picture 2" descr="http://www.vplate.ru/images/article/orig/2017/05/nacionalnyj-kostyum-osetin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06526"/>
            <a:ext cx="1937206" cy="235356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nalsosh27.edu07.ru/files/images/8390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7"/>
            <a:ext cx="2088232" cy="25073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rus4all.ru/images/72756/79/727567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14" y="1052737"/>
            <a:ext cx="1773342" cy="26572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aviaolex.hol.es/wp-content/uploads/2018/07/lico_kavkazskoy_nacionalnosti_0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8790"/>
            <a:ext cx="1682725" cy="23290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static.kavtoday.ru/608x360/images/intros/20170118/bbe034f47b607700edfd8f1a4e80d6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9235"/>
            <a:ext cx="3255254" cy="192745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ds04.infourok.ru/uploads/ex/07d8/00036337-e69a87c9/img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00073"/>
            <a:ext cx="3707903" cy="27809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looks.ru/images/article/orig/2017/01/armyanskij-nacionalnyj-kostyum--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5254" y="3729235"/>
            <a:ext cx="1588804" cy="26279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569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habze.org/wp-content/uploads/2018/01/%D1%861%D1%8B%D1%85%D1%83%D0%B3%D1%8A%D1%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87" y="2996952"/>
            <a:ext cx="4930681" cy="29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rumagic.com/ru_zar/sci_religion/rouling/0/_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35088"/>
            <a:ext cx="4067175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https://batyrcompany.ru/images/stories/cataloque/kindjal/kj25_8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11118"/>
            <a:ext cx="3547451" cy="9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://recept.znate.ru/pars_docs/refs/5/4631/4631-4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1" y="435721"/>
            <a:ext cx="2595031" cy="40480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39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yokosushi.su/images/stories/virtuemart/product/07borjo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03597"/>
            <a:ext cx="2790667" cy="186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/>
              <a:t>Уникальные запасы целебных вод, прекрасные виноградные вина </a:t>
            </a:r>
            <a:endParaRPr lang="ru-RU" sz="1600" dirty="0"/>
          </a:p>
        </p:txBody>
      </p:sp>
      <p:pic>
        <p:nvPicPr>
          <p:cNvPr id="13320" name="Picture 8" descr="https://fruitree.ru/wp-content/uploads/2018/02/Toskana-2-1068x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54" y="1356081"/>
            <a:ext cx="3090444" cy="20458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i.ucrazy.ru/files/pics/2014.04/1396884854_168-soviet-wine-labe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77" y="4405355"/>
            <a:ext cx="1835696" cy="151215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vestikavkaza.ru/upload/2017-11-26/15117228065a1b0f36971b89.1174991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1" y="4132271"/>
            <a:ext cx="2913425" cy="18682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fregataero.ru/images/georgia/georgia_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58" y="3515810"/>
            <a:ext cx="3442965" cy="26304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f.otzyv.ru/f/13/08/131343/23091522233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4" y="1340768"/>
            <a:ext cx="3362254" cy="18931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1" name="Picture 17" descr="https://i1.photocentra.ru/images/main75/754117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701" y="3537799"/>
            <a:ext cx="6775921" cy="33202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elhoz.guru/wp-content/auploads/360929/ispolzovanie_loshadey_kabardinsko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94256"/>
            <a:ext cx="3456384" cy="25922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i.ytimg.com/vi/sZYNht3I41w/maxres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230" y="1089029"/>
            <a:ext cx="4271539" cy="24027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https://goferma.ru/wp-content/uploads/2017/03/11.06-2012-1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2" y="4581128"/>
            <a:ext cx="2031777" cy="203177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http://zoozel.ru/gallery/images/1610366_chaban-v-burke-fot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924575"/>
            <a:ext cx="1264835" cy="25466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12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nearyou.ru/aivazovsk/ru/r69au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16" y="437527"/>
            <a:ext cx="3631763" cy="28400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mg-fotki.yandex.ru/get/176508/225044291.578/0_1918db_922d9376_X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89" y="431273"/>
            <a:ext cx="2093640" cy="32900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artmuseum.kaluga.ru/photos/pages/9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2" y="3717032"/>
            <a:ext cx="3378138" cy="26222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triveka-auction.com/upload/3veka/lots/47/9109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7" y="149297"/>
            <a:ext cx="3013819" cy="37613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image.jimcdn.com/app/cms/image/transf/none/path/s25f4faa9a3249ffd/image/icbf863cd0f3922dd/version/1485483407/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53" y="3713050"/>
            <a:ext cx="4235906" cy="26262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52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/>
              <a:t>продолжателем прекрасной аварской поэзии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стал Расул </a:t>
            </a:r>
            <a:r>
              <a:rPr lang="ru-RU" sz="1800" dirty="0"/>
              <a:t>Гамзатов. </a:t>
            </a:r>
            <a:r>
              <a:rPr lang="ru-RU" sz="1800" dirty="0" smtClean="0"/>
              <a:t>Его стихи человечны, искренне и талантливы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4" name="Picture 6" descr="http://skpkpss.ru/wp-content/uploads/2438-1024x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89718"/>
            <a:ext cx="7416824" cy="524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54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539" y="4494173"/>
            <a:ext cx="1211314" cy="1677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0547"/>
            <a:ext cx="9144000" cy="699678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4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4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lang="en-US" sz="2400" kern="1400" dirty="0">
              <a:solidFill>
                <a:srgbClr val="800000"/>
              </a:solidFill>
              <a:latin typeface="Arial Black" panose="020B0A040201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4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4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ФОНД </a:t>
            </a:r>
            <a:r>
              <a:rPr kumimoji="0" lang="ru-RU" sz="2400" b="0" i="0" u="none" strike="noStrike" kern="14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ПРЕЗИДЕНТСКОЙ БИБЛИОТЕКИ   </a:t>
            </a:r>
            <a:endParaRPr kumimoji="0" lang="ru-RU" sz="1000" b="0" i="0" u="none" strike="noStrike" kern="14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lvl="1">
              <a:spcAft>
                <a:spcPts val="750"/>
              </a:spcAft>
              <a:defRPr/>
            </a:pPr>
            <a:r>
              <a:rPr kumimoji="0" lang="ru-RU" sz="1400" b="0" i="0" u="none" strike="noStrike" kern="14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Фонд </a:t>
            </a:r>
            <a:r>
              <a:rPr kumimoji="0" lang="ru-RU" sz="1400" b="0" i="0" u="none" strike="noStrike" kern="14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соединяет в себе самые разные виды ресурсов: </a:t>
            </a:r>
            <a:endParaRPr kumimoji="0" lang="ru-RU" sz="10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816610" lvl="1" indent="-359410" defTabSz="0"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4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книжные издания;</a:t>
            </a:r>
            <a:endParaRPr kumimoji="0" lang="ru-RU" sz="10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816610" lvl="1" indent="-359410" defTabSz="0"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4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редкие архивные дела;</a:t>
            </a:r>
            <a:endParaRPr kumimoji="0" lang="ru-RU" sz="10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816610" lvl="1" indent="-359410" defTabSz="0"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4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</a:rPr>
              <a:t>старинные рукописи; </a:t>
            </a:r>
            <a:endParaRPr kumimoji="0" lang="ru-RU" sz="14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816610" lvl="1" indent="-359410" defTabSz="0"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4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</a:rPr>
              <a:t>изобразительные и картографические </a:t>
            </a:r>
            <a:r>
              <a:rPr kumimoji="0" lang="ru-RU" sz="1400" b="0" i="0" u="none" strike="noStrike" kern="14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</a:rPr>
              <a:t>материалы;</a:t>
            </a:r>
            <a:endParaRPr lang="en-US" sz="1400" kern="1400" noProof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816610" lvl="1" indent="-359410" defTabSz="0"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4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</a:rPr>
              <a:t>мультимедийный </a:t>
            </a:r>
            <a:r>
              <a:rPr kumimoji="0" lang="ru-RU" sz="1400" b="0" i="0" u="none" strike="noStrike" kern="14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</a:rPr>
              <a:t>контент (аудио и видеозаписи</a:t>
            </a:r>
            <a:r>
              <a:rPr kumimoji="0" lang="ru-RU" sz="1400" b="0" i="0" u="none" strike="noStrike" kern="14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</a:rPr>
              <a:t>). </a:t>
            </a:r>
          </a:p>
          <a:p>
            <a:pPr lvl="0" algn="ctr">
              <a:spcAft>
                <a:spcPts val="750"/>
              </a:spcAft>
              <a:defRPr/>
            </a:pPr>
            <a:endParaRPr lang="ru-RU" sz="1400" kern="1400" dirty="0">
              <a:solidFill>
                <a:srgbClr val="800000"/>
              </a:solidFill>
              <a:latin typeface="Arial Black" panose="020B0A04020102020204" pitchFamily="34" charset="0"/>
            </a:endParaRPr>
          </a:p>
          <a:p>
            <a:pPr lvl="0" algn="ctr">
              <a:spcAft>
                <a:spcPts val="750"/>
              </a:spcAft>
              <a:defRPr/>
            </a:pPr>
            <a:r>
              <a:rPr lang="ru-RU" sz="1600" kern="1400" dirty="0">
                <a:solidFill>
                  <a:srgbClr val="800000"/>
                </a:solidFill>
                <a:latin typeface="Arial Black" panose="020B0A04020102020204" pitchFamily="34" charset="0"/>
              </a:rPr>
              <a:t>В</a:t>
            </a:r>
            <a:r>
              <a:rPr lang="ru-RU" sz="1600" kern="140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r>
              <a:rPr lang="ru-RU" sz="1600" kern="1400" dirty="0">
                <a:solidFill>
                  <a:srgbClr val="800000"/>
                </a:solidFill>
                <a:latin typeface="Arial Black" panose="020B0A04020102020204" pitchFamily="34" charset="0"/>
              </a:rPr>
              <a:t>цифровом фонде Президентской библиотеки находится </a:t>
            </a:r>
            <a:r>
              <a:rPr lang="ru-RU" sz="1600" kern="140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 614 282 экземпляра </a:t>
            </a:r>
            <a:r>
              <a:rPr lang="ru-RU" sz="1600" kern="1400" dirty="0">
                <a:solidFill>
                  <a:srgbClr val="800000"/>
                </a:solidFill>
                <a:latin typeface="Arial Black" panose="020B0A04020102020204" pitchFamily="34" charset="0"/>
              </a:rPr>
              <a:t>документов. </a:t>
            </a:r>
            <a:endParaRPr lang="ru-RU" sz="1600" kern="1400" dirty="0" smtClean="0">
              <a:solidFill>
                <a:srgbClr val="800000"/>
              </a:solidFill>
              <a:latin typeface="Arial Black" panose="020B0A04020102020204" pitchFamily="34" charset="0"/>
            </a:endParaRPr>
          </a:p>
          <a:p>
            <a:pPr lvl="0" algn="ctr">
              <a:spcAft>
                <a:spcPts val="750"/>
              </a:spcAft>
              <a:defRPr/>
            </a:pPr>
            <a:endParaRPr lang="ru-RU" sz="1400" kern="1400" dirty="0">
              <a:solidFill>
                <a:srgbClr val="800000"/>
              </a:solidFill>
              <a:latin typeface="Arial Black" panose="020B0A04020102020204" pitchFamily="34" charset="0"/>
            </a:endParaRPr>
          </a:p>
          <a:p>
            <a:pPr lvl="0" algn="just">
              <a:spcAft>
                <a:spcPts val="750"/>
              </a:spcAft>
              <a:defRPr/>
            </a:pPr>
            <a:r>
              <a:rPr lang="ru-RU" sz="2000" kern="140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     Полный  </a:t>
            </a:r>
            <a:r>
              <a:rPr lang="ru-RU" sz="2000" kern="1400" dirty="0">
                <a:solidFill>
                  <a:srgbClr val="800000"/>
                </a:solidFill>
                <a:latin typeface="Arial Black" panose="020B0A04020102020204" pitchFamily="34" charset="0"/>
              </a:rPr>
              <a:t>доступ к ресурсам осуществляется через </a:t>
            </a:r>
            <a:endParaRPr lang="ru-RU" sz="2000" kern="1400" dirty="0" smtClean="0">
              <a:solidFill>
                <a:srgbClr val="800000"/>
              </a:solidFill>
              <a:latin typeface="Arial Black" panose="020B0A04020102020204" pitchFamily="34" charset="0"/>
            </a:endParaRPr>
          </a:p>
          <a:p>
            <a:pPr lvl="0" algn="ctr">
              <a:spcAft>
                <a:spcPts val="750"/>
              </a:spcAft>
              <a:defRPr/>
            </a:pPr>
            <a:r>
              <a:rPr lang="ru-RU" sz="2000" kern="1400" noProof="0" dirty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r>
              <a:rPr lang="ru-RU" sz="2000" kern="1400" noProof="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    УДАЛЁННЫЙ </a:t>
            </a:r>
            <a:r>
              <a:rPr lang="ru-RU" sz="2000" kern="140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ЭЛЕКТРОННЫЙ </a:t>
            </a:r>
            <a:r>
              <a:rPr lang="ru-RU" sz="2000" kern="1400" noProof="0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ЧИТАЛЬНЫЙ ЗАЛ ЦЕНТРАЛЬНОЙ ГОРОДСКОЙ БИБЛИОТЕКИ!</a:t>
            </a:r>
          </a:p>
          <a:p>
            <a:pPr lvl="0" algn="ctr">
              <a:spcAft>
                <a:spcPts val="750"/>
              </a:spcAft>
              <a:defRPr/>
            </a:pPr>
            <a:endParaRPr kumimoji="0" lang="ru-RU" sz="2000" b="0" i="0" u="none" strike="noStrike" kern="14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4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</a:t>
            </a:r>
            <a:endParaRPr kumimoji="0" lang="ru-RU" sz="1400" b="0" i="0" u="none" strike="noStrike" kern="14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4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0890"/>
            <a:ext cx="6625145" cy="16116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9105" y="1340768"/>
            <a:ext cx="1572575" cy="52322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lvl="0" algn="r">
              <a:spcAft>
                <a:spcPts val="750"/>
              </a:spcAft>
              <a:defRPr/>
            </a:pPr>
            <a:r>
              <a:rPr lang="en-US" sz="1200" kern="1400" dirty="0">
                <a:solidFill>
                  <a:srgbClr val="800000"/>
                </a:solidFill>
                <a:latin typeface="Arial Black" panose="020B0A04020102020204" pitchFamily="34" charset="0"/>
              </a:rPr>
              <a:t>WWW.PRLIB.RU</a:t>
            </a:r>
            <a:r>
              <a:rPr lang="ru-RU" sz="2800" kern="1400" dirty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endParaRPr lang="ru-RU" sz="2800" kern="1400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2" descr="http://novved.ru/images/NEWS/16.04.14/1120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582" y="2203554"/>
            <a:ext cx="2302682" cy="17105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softEdge rad="2032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5" y="5335915"/>
            <a:ext cx="1124693" cy="167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435" y="5607654"/>
            <a:ext cx="814829" cy="1128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661248"/>
            <a:ext cx="7056784" cy="838200"/>
          </a:xfrm>
        </p:spPr>
        <p:txBody>
          <a:bodyPr>
            <a:normAutofit/>
          </a:bodyPr>
          <a:lstStyle/>
          <a:p>
            <a:pPr algn="ctr"/>
            <a:r>
              <a:rPr lang="ru-RU" smtClean="0"/>
              <a:t>«Добро пожаловать!»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6959"/>
            <a:ext cx="463867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 descr="http://www.ros-museumstroy.ru/upload/iblock/452/452545791c15b4639dbe448ba32e32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4059"/>
            <a:ext cx="785426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4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 descr="http://ladysnews.ru/wp-content/uploads/1264.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35682"/>
            <a:ext cx="4117107" cy="27447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4868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Многие блюда стали интернациональными их любят во всем мире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314" name="Picture 2" descr="http://teatrain.ru/wp-content/uploads/2015/06/11102866_1039040159457951_842099049236321926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6" y="1196752"/>
            <a:ext cx="3166948" cy="21112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avatars.mds.yandex.net/get-pdb/28866/46bd85cb-934f-4377-8d68-8c27efeaff80/s1200?webp=fal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97" y="1340768"/>
            <a:ext cx="3137967" cy="23436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restcube.com/image/d035c95c-c081-11e5-9774-5254000003ba.10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2909"/>
            <a:ext cx="3911042" cy="26048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97" y="3684369"/>
            <a:ext cx="2963168" cy="22136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http://s1.1zoom.me/b5050/880/388396-svetik_3840x24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824" y="5091830"/>
            <a:ext cx="7845104" cy="49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7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" y="332656"/>
            <a:ext cx="8822921" cy="607426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cdn.pixabay.com/photo/2016/07/17/21/44/mountains-1524804_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49947"/>
            <a:ext cx="4442073" cy="31372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7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44" y="47667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Трудолюбивый народ </a:t>
            </a:r>
            <a:r>
              <a:rPr lang="ru-RU" sz="1800" dirty="0" smtClean="0"/>
              <a:t>Кавказа находит </a:t>
            </a:r>
            <a:r>
              <a:rPr lang="ru-RU" sz="1800" dirty="0"/>
              <a:t>время  </a:t>
            </a:r>
            <a:r>
              <a:rPr lang="ru-RU" sz="1800" dirty="0" smtClean="0"/>
              <a:t>и </a:t>
            </a:r>
            <a:r>
              <a:rPr lang="ru-RU" sz="1800" dirty="0"/>
              <a:t>для досуга.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В </a:t>
            </a:r>
            <a:r>
              <a:rPr lang="ru-RU" sz="1800" dirty="0"/>
              <a:t>свободное от работы время они </a:t>
            </a:r>
            <a:r>
              <a:rPr lang="ru-RU" sz="1800" dirty="0" smtClean="0"/>
              <a:t>веселятся, поют </a:t>
            </a:r>
            <a:r>
              <a:rPr lang="ru-RU" sz="1800" dirty="0"/>
              <a:t>песни и </a:t>
            </a:r>
            <a:r>
              <a:rPr lang="ru-RU" sz="1800" dirty="0" smtClean="0"/>
              <a:t>танцуют. </a:t>
            </a:r>
            <a:endParaRPr lang="ru-RU" sz="1800" dirty="0"/>
          </a:p>
        </p:txBody>
      </p:sp>
      <p:pic>
        <p:nvPicPr>
          <p:cNvPr id="8194" name="Picture 2" descr="https://kudago.com/media/images/event/bd/c9/bdc907a169ebb33109fdbacd047dda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3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0466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Кавказ  – народов дружная семья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51" y="1196752"/>
            <a:ext cx="8612252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404664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Народы Кавказа уникальны своими обычаями, </a:t>
            </a:r>
          </a:p>
          <a:p>
            <a:pPr algn="ctr"/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легендами, сказками, пословицами, яркими чертами нравов, костюмов</a:t>
            </a:r>
            <a:endParaRPr lang="ru-RU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13" y="1121611"/>
            <a:ext cx="1891291" cy="2553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76856"/>
            <a:ext cx="1943041" cy="169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972" y="1320294"/>
            <a:ext cx="2551476" cy="272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82" y="3595747"/>
            <a:ext cx="2017738" cy="2763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right-partner.ru/files/s/0/3/s53MPOBamAQnf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02455"/>
            <a:ext cx="2088232" cy="31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img.labirint.ru/images/comments_pic/1550/0_ab8d7ca7c542f1f9fe95b715068102fe_144984055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59" y="4143785"/>
            <a:ext cx="3614890" cy="240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goldenlib.ru/pic/2/3/1/0/6/4/231064/1420564891/i_0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2272"/>
            <a:ext cx="1365415" cy="169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uzluga.ru/potrb/%D0%A2%D0%B5%D0%BF%D0%B5%D1%80%D1%8C%2C+%D0%BA%D0%BE%D0%B3%D0%B4%D0%B0+%D0%BC%D1%8B+%D0%BD%D0%B0%D1%83%D1%87%D0%B8%D0%BB%D0%B8%D1%81%D1%8C+%D0%BB%D0%B5%D1%82%D0%B0%D1%82%D1%8C+%D0%BF%D0%BE+%D0%B2%D0%BE%D0%B7%D0%B4%D1%83%D1%85%D1%83%2C+%D0%BA%D0%B0%D0%BA+%D0%BF%D1%82%D0%B8%D1%86%D1%8B%2C+%D0%BF%D0%BB%D0%B0%D0%B2%D0%B0%D1%82%D1%8C+%D0%BF%D0%BE%D0%B4+%D0%B2%D0%BE%D0%B4%D0%BE%D0%B9%2C+%D0%BA%D0%B0%D0%BA+%D1%80%D1%8B%D0%B1%D1%8B%2C+%D0%BD%D0%B0%D0%BC+%D0%BD%D0%B5+%D1%85%D0%B2%D0%B0%D1%82%D0%B0%D0%B5%D1%82+%D1%82%D0%BE%D0%BB%D1%8C%D0%BA%D0%BE+%D0%BE%D0%B4%D0%BD%D0%BE%D0%B3%D0%BE%2C+%D0%BD%D0%B0%D1%83%D1%87%D0%B8%D1%82%D1%8C%D1%81%D1%8F+%D0%B6%D0%B8%D1%82%D1%8C+%D0%BD%D0%B0+%D0%B7%D0%B5%D0%BC%D0%BB%D0%B5%2C+%D0%BA%D0%B0%D0%BA+%D0%BB%D1%8E%D0%B4%D0%B8+%D0%91.+%D0%A8%D0%BE%D1%83b/img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://geophoto.ru/large/aper2131100041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1" y="4869160"/>
            <a:ext cx="2319991" cy="163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-fotki.yandex.ru/get/31412/128154535.b5/0_24f10e_4392f817_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42481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klubkom.net/static/upload/4/f/7/b/p-0546b428f8ea53.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772816"/>
            <a:ext cx="399644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404664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Кавказ – край древней культуры</a:t>
            </a:r>
          </a:p>
        </p:txBody>
      </p:sp>
      <p:pic>
        <p:nvPicPr>
          <p:cNvPr id="2058" name="Picture 10" descr="https://23tur.ru/sites/default/files/page/field_img/poezdka_na_chegemskie_vodopady_vmeste_s_turisticheskoi_kompaniei_teleport_g._kropotk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69" y="4072561"/>
            <a:ext cx="3400462" cy="228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xn--80aalf3aen7bxbk.xn--p1ai/wp-content/uploads/2018/07/sklepy-chechni-1024x6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253161"/>
            <a:ext cx="4123997" cy="275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75882"/>
            <a:ext cx="2627445" cy="197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60758"/>
            <a:ext cx="7920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Дербент называют воротами Кавказа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https://img-fotki.yandex.ru/get/893194/32225563.140/0_ece71_76f737e9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90" y="4365104"/>
            <a:ext cx="2852251" cy="192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dnoselchane.ru/images/photogallery/23_20131121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99" y="3717032"/>
            <a:ext cx="4193992" cy="280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prlib.ru/sites/default/files/book_preview/5617517c-ccd3-4f85-ae9d-171eb176b23b/237878-doc1-fd739ac3-76db-41ee-9ac6-abf572a734b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47" y="1475882"/>
            <a:ext cx="3511697" cy="232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5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oof-csdb.ru/images/zah_nov_Leto_2016_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2168"/>
            <a:ext cx="1558642" cy="225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good-book.com.ua/content/images/thumbs/0006/0006990_povsednevna-izn-gorcev-severnogo-kavkaza-v-xix-veke_50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69" y="1144421"/>
            <a:ext cx="150179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kotlaslib.aonb.ru/assets/kotlaslib/images/history-day/books/title-osada-kavkaza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52736"/>
            <a:ext cx="184199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m0-tub-ru.yandex.net/i?id=3e3cf12f6c38444fe85cd4a252c8fd1e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122168"/>
            <a:ext cx="1873333" cy="302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im0-tub-ru.yandex.net/i?id=ed6e4672e884bd76dfec893cd3fe1de8-sr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4" y="3770991"/>
            <a:ext cx="2107034" cy="30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korobkaknig.ru/image/cache/data/books/022015/b7802-600x8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0" y="3922901"/>
            <a:ext cx="2022974" cy="269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ukazka.ru/img/g/uk2708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49" y="3922970"/>
            <a:ext cx="2088426" cy="269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s://im0-tub-ru.yandex.net/i?id=f215341351a907862ad03228ec54693c-l&amp;n=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669" y="4221088"/>
            <a:ext cx="1657967" cy="246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9213" y="332656"/>
            <a:ext cx="8484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Книги по истории Кавказа</a:t>
            </a:r>
            <a:endParaRPr lang="ru-RU" sz="36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15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ucasus-explorer.com/wp-content/uploads/2017/01/Kanatohodtsi-Tsovkra-585x3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71" y="1340768"/>
            <a:ext cx="4708029" cy="313868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/>
              <a:t>Один аул известен гончарами, другой – знаменитыми мастерами резьбы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 </a:t>
            </a:r>
            <a:r>
              <a:rPr lang="ru-RU" sz="1800" dirty="0"/>
              <a:t>камню, третий – сапожниками, четвертый – кузнецами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709263" cy="31272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://img0.liveinternet.ru/images/attach/c/0/47/346/47346220_Dagestan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791" y="4528288"/>
            <a:ext cx="3333751" cy="21859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odnoselchane.ru/images/photogallery/3558_20130721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84564"/>
            <a:ext cx="3724119" cy="24734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58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needguide.ru/uploads/Gallery/1389879227-remes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0557"/>
            <a:ext cx="3403396" cy="25046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atiskubachi.ru/wp-content/uploads/2015/10/17135652-201407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69" y="4077072"/>
            <a:ext cx="4096469" cy="24181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juvelirum.ru/wp-content/uploads/2015/08/Caucasian-ethnic-silver-j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25" y="1268760"/>
            <a:ext cx="3873225" cy="25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flnka.ru/uploads/posts/2017-04/1491150458_b0f0b3827c40014acf9a65c21e553a4d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762500" cy="28575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Народные промыслы Кавказа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640680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1816</TotalTime>
  <Words>172</Words>
  <Application>Microsoft Office PowerPoint</Application>
  <PresentationFormat>Экран (4:3)</PresentationFormat>
  <Paragraphs>38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Один аул известен гончарами, другой – знаменитыми мастерами резьбы  по камню, третий – сапожниками, четвертый – кузнецами</vt:lpstr>
      <vt:lpstr>Народные промыслы Кавказа</vt:lpstr>
      <vt:lpstr>Презентация PowerPoint</vt:lpstr>
      <vt:lpstr>Презентация PowerPoint</vt:lpstr>
      <vt:lpstr>Презентация PowerPoint</vt:lpstr>
      <vt:lpstr>Уникальные запасы целебных вод, прекрасные виноградные вина </vt:lpstr>
      <vt:lpstr>Презентация PowerPoint</vt:lpstr>
      <vt:lpstr>Презентация PowerPoint</vt:lpstr>
      <vt:lpstr>продолжателем прекрасной аварской поэзии  стал Расул Гамзатов. Его стихи человечны, искренне и талантливы</vt:lpstr>
      <vt:lpstr>Презентация PowerPoint</vt:lpstr>
      <vt:lpstr>«Добро пожаловать!»</vt:lpstr>
      <vt:lpstr>Презентация PowerPoint</vt:lpstr>
      <vt:lpstr>Трудолюбивый народ Кавказа находит время  и для досуга.  В свободное от работы время они веселятся, поют песни и танцуют.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Средневековые государства в нашем крае</dc:title>
  <dc:creator>www.MRMARKER.ru</dc:creator>
  <cp:lastModifiedBy>bibliograf</cp:lastModifiedBy>
  <cp:revision>104</cp:revision>
  <dcterms:created xsi:type="dcterms:W3CDTF">2011-09-12T05:03:03Z</dcterms:created>
  <dcterms:modified xsi:type="dcterms:W3CDTF">2018-12-26T13:42:21Z</dcterms:modified>
</cp:coreProperties>
</file>